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</p:sldIdLst>
  <p:sldSz cx="12192000" cy="6858000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24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7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9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0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9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62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44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01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2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23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7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739A1-708A-410A-B228-B198E5608F77}" type="datetimeFigureOut">
              <a:rPr lang="fr-FR" smtClean="0"/>
              <a:t>23/08/2019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02861-0D3D-4A0B-9C1C-9F3A4109CD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08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om.prenom@csm.f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hyperlink" Target="http://www.weekyconnect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4"/><Relationship Id="rId7" Type="http://schemas.openxmlformats.org/officeDocument/2006/relationships/image" Target="../media/image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-11113" y="1856247"/>
            <a:ext cx="12188825" cy="20928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smtClean="0">
                <a:solidFill>
                  <a:schemeClr val="bg1"/>
                </a:solidFill>
                <a:latin typeface="Elior Medium" panose="02000503020000020004" pitchFamily="2" charset="0"/>
              </a:rPr>
              <a:t>Sur votre </a:t>
            </a:r>
            <a:r>
              <a:rPr lang="fr-FR" sz="4800" dirty="0" err="1" smtClean="0">
                <a:solidFill>
                  <a:schemeClr val="bg1"/>
                </a:solidFill>
                <a:latin typeface="Elior Medium" panose="02000503020000020004" pitchFamily="2" charset="0"/>
              </a:rPr>
              <a:t>cafetéria</a:t>
            </a:r>
            <a:r>
              <a:rPr lang="fr-FR" sz="4800" dirty="0" smtClean="0">
                <a:solidFill>
                  <a:schemeClr val="bg1"/>
                </a:solidFill>
                <a:latin typeface="Elior Medium" panose="02000503020000020004" pitchFamily="2" charset="0"/>
              </a:rPr>
              <a:t>:</a:t>
            </a:r>
            <a:endParaRPr lang="fr-FR" sz="4800" dirty="0" smtClean="0">
              <a:solidFill>
                <a:schemeClr val="bg1"/>
              </a:solidFill>
              <a:latin typeface="Elior Medium" panose="02000503020000020004" pitchFamily="2" charset="0"/>
            </a:endParaRPr>
          </a:p>
          <a:p>
            <a:pPr algn="ctr">
              <a:defRPr/>
            </a:pPr>
            <a:r>
              <a:rPr lang="fr-FR" sz="4800" b="1" dirty="0" smtClean="0">
                <a:solidFill>
                  <a:schemeClr val="bg1"/>
                </a:solidFill>
                <a:latin typeface="Elior Medium" panose="02000503020000020004" pitchFamily="2" charset="0"/>
              </a:rPr>
              <a:t>WEEKY </a:t>
            </a:r>
            <a:r>
              <a:rPr lang="fr-FR" sz="4800" b="1" dirty="0">
                <a:solidFill>
                  <a:schemeClr val="bg1"/>
                </a:solidFill>
                <a:latin typeface="Elior Medium" panose="02000503020000020004" pitchFamily="2" charset="0"/>
              </a:rPr>
              <a:t>CONNECT</a:t>
            </a:r>
          </a:p>
          <a:p>
            <a:pPr algn="ctr">
              <a:defRPr/>
            </a:pPr>
            <a:r>
              <a:rPr lang="fr-FR" sz="3400" dirty="0" smtClean="0">
                <a:solidFill>
                  <a:schemeClr val="bg1"/>
                </a:solidFill>
                <a:latin typeface="Elior" panose="02000503020000020004" pitchFamily="2" charset="0"/>
              </a:rPr>
              <a:t>Gérer votre compte cafétéria en ligne</a:t>
            </a:r>
            <a:endParaRPr lang="fr-FR" sz="3400" dirty="0">
              <a:solidFill>
                <a:schemeClr val="bg1"/>
              </a:solidFill>
              <a:latin typeface="Elior" panose="02000503020000020004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3018632" y="4181365"/>
            <a:ext cx="1242219" cy="45244"/>
          </a:xfrm>
          <a:prstGeom prst="rect">
            <a:avLst/>
          </a:prstGeom>
          <a:solidFill>
            <a:srgbClr val="EE7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34" tIns="121868" rIns="243734" bIns="121868" anchor="ctr"/>
          <a:lstStyle/>
          <a:p>
            <a:pPr algn="ctr" defTabSz="1827977">
              <a:defRPr/>
            </a:pPr>
            <a:endParaRPr lang="en-US" sz="3599">
              <a:latin typeface="Calibri Light"/>
            </a:endParaRPr>
          </a:p>
        </p:txBody>
      </p:sp>
      <p:sp>
        <p:nvSpPr>
          <p:cNvPr id="15" name="Rectangle 14"/>
          <p:cNvSpPr/>
          <p:nvPr/>
        </p:nvSpPr>
        <p:spPr bwMode="auto">
          <a:xfrm flipV="1">
            <a:off x="4238625" y="4181365"/>
            <a:ext cx="1243013" cy="45244"/>
          </a:xfrm>
          <a:prstGeom prst="rect">
            <a:avLst/>
          </a:prstGeom>
          <a:solidFill>
            <a:srgbClr val="AFDB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34" tIns="121868" rIns="243734" bIns="121868" anchor="ctr"/>
          <a:lstStyle/>
          <a:p>
            <a:pPr algn="ctr" defTabSz="1827977">
              <a:defRPr/>
            </a:pPr>
            <a:endParaRPr lang="en-US" sz="3599">
              <a:latin typeface="Calibri Light"/>
            </a:endParaRPr>
          </a:p>
        </p:txBody>
      </p:sp>
      <p:sp>
        <p:nvSpPr>
          <p:cNvPr id="16" name="Rectangle 15"/>
          <p:cNvSpPr/>
          <p:nvPr/>
        </p:nvSpPr>
        <p:spPr bwMode="auto">
          <a:xfrm flipV="1">
            <a:off x="5461794" y="4181365"/>
            <a:ext cx="1243013" cy="45244"/>
          </a:xfrm>
          <a:prstGeom prst="rect">
            <a:avLst/>
          </a:prstGeom>
          <a:solidFill>
            <a:srgbClr val="FDC6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34" tIns="121868" rIns="243734" bIns="121868" anchor="ctr"/>
          <a:lstStyle/>
          <a:p>
            <a:pPr algn="ctr" defTabSz="1827977">
              <a:defRPr/>
            </a:pPr>
            <a:endParaRPr lang="en-US" sz="3599">
              <a:latin typeface="Calibri Light"/>
            </a:endParaRPr>
          </a:p>
        </p:txBody>
      </p:sp>
      <p:sp>
        <p:nvSpPr>
          <p:cNvPr id="17" name="Rectangle 16"/>
          <p:cNvSpPr/>
          <p:nvPr/>
        </p:nvSpPr>
        <p:spPr bwMode="auto">
          <a:xfrm flipV="1">
            <a:off x="6680994" y="4181365"/>
            <a:ext cx="1243013" cy="45244"/>
          </a:xfrm>
          <a:prstGeom prst="rect">
            <a:avLst/>
          </a:prstGeom>
          <a:solidFill>
            <a:srgbClr val="EB5C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34" tIns="121868" rIns="243734" bIns="121868" anchor="ctr"/>
          <a:lstStyle/>
          <a:p>
            <a:pPr algn="ctr" defTabSz="1827977">
              <a:defRPr/>
            </a:pPr>
            <a:endParaRPr lang="en-US" sz="3599">
              <a:latin typeface="Calibri Light"/>
            </a:endParaRPr>
          </a:p>
        </p:txBody>
      </p:sp>
      <p:sp>
        <p:nvSpPr>
          <p:cNvPr id="18" name="Rectangle 17"/>
          <p:cNvSpPr/>
          <p:nvPr/>
        </p:nvSpPr>
        <p:spPr bwMode="auto">
          <a:xfrm flipV="1">
            <a:off x="7901782" y="4181365"/>
            <a:ext cx="1243013" cy="45244"/>
          </a:xfrm>
          <a:prstGeom prst="rect">
            <a:avLst/>
          </a:prstGeom>
          <a:solidFill>
            <a:srgbClr val="CBD50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34" tIns="121868" rIns="243734" bIns="121868" anchor="ctr"/>
          <a:lstStyle/>
          <a:p>
            <a:pPr algn="ctr" defTabSz="1827977">
              <a:defRPr/>
            </a:pPr>
            <a:endParaRPr lang="en-US" sz="3599">
              <a:latin typeface="Calibri Light"/>
            </a:endParaRPr>
          </a:p>
        </p:txBody>
      </p:sp>
      <p:grpSp>
        <p:nvGrpSpPr>
          <p:cNvPr id="10" name="Grouper"/>
          <p:cNvGrpSpPr/>
          <p:nvPr/>
        </p:nvGrpSpPr>
        <p:grpSpPr>
          <a:xfrm>
            <a:off x="1751525" y="2495574"/>
            <a:ext cx="559935" cy="1055002"/>
            <a:chOff x="0" y="0"/>
            <a:chExt cx="4772319" cy="8260747"/>
          </a:xfrm>
        </p:grpSpPr>
        <p:sp>
          <p:nvSpPr>
            <p:cNvPr id="12" name="Rectangle"/>
            <p:cNvSpPr/>
            <p:nvPr/>
          </p:nvSpPr>
          <p:spPr>
            <a:xfrm>
              <a:off x="214410" y="406400"/>
              <a:ext cx="4343500" cy="7289900"/>
            </a:xfrm>
            <a:prstGeom prst="rect">
              <a:avLst/>
            </a:prstGeom>
            <a:solidFill>
              <a:srgbClr val="000000">
                <a:alpha val="2931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9" name="Logoweeky.png" descr="Logoweeky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772320" cy="8260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" name="Grouper"/>
          <p:cNvGrpSpPr/>
          <p:nvPr/>
        </p:nvGrpSpPr>
        <p:grpSpPr>
          <a:xfrm>
            <a:off x="1744105" y="3500028"/>
            <a:ext cx="564899" cy="246078"/>
            <a:chOff x="0" y="0"/>
            <a:chExt cx="4805232" cy="1923053"/>
          </a:xfrm>
          <a:effectLst/>
        </p:grpSpPr>
        <p:sp>
          <p:nvSpPr>
            <p:cNvPr id="22" name="Rectangle"/>
            <p:cNvSpPr/>
            <p:nvPr/>
          </p:nvSpPr>
          <p:spPr>
            <a:xfrm>
              <a:off x="230866" y="225007"/>
              <a:ext cx="4343500" cy="1473037"/>
            </a:xfrm>
            <a:prstGeom prst="rect">
              <a:avLst/>
            </a:prstGeom>
            <a:solidFill>
              <a:srgbClr val="000000">
                <a:alpha val="36901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3" name="connect.png" descr="connec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5287">
              <a:off x="1311" y="3290"/>
              <a:ext cx="4802610" cy="19164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7286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latin typeface="Elior Medium" panose="02000503020000020004" pitchFamily="2" charset="0"/>
              </a:rPr>
              <a:t>F</a:t>
            </a:r>
            <a:r>
              <a:rPr lang="fr-FR" sz="3600" dirty="0" smtClean="0">
                <a:latin typeface="Elior Medium" panose="02000503020000020004" pitchFamily="2" charset="0"/>
              </a:rPr>
              <a:t>onctionnement </a:t>
            </a:r>
            <a:r>
              <a:rPr lang="fr-FR" sz="3600" dirty="0" smtClean="0">
                <a:latin typeface="Elior Medium" panose="02000503020000020004" pitchFamily="2" charset="0"/>
              </a:rPr>
              <a:t>à la cafétéria </a:t>
            </a:r>
            <a:endParaRPr lang="fr-FR" sz="3600" dirty="0">
              <a:latin typeface="Elior Medium" panose="0200050302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3184" y="1144298"/>
            <a:ext cx="11998816" cy="53466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latin typeface="Elior Light" panose="02000503020000020004" pitchFamily="2" charset="0"/>
              </a:rPr>
              <a:t>Dès la rentrée, vous aurez accès au service </a:t>
            </a:r>
            <a:r>
              <a:rPr lang="fr-FR" sz="2400" b="1" dirty="0" err="1" smtClean="0">
                <a:solidFill>
                  <a:srgbClr val="FF6600"/>
                </a:solidFill>
                <a:latin typeface="Elior Light" panose="02000503020000020004" pitchFamily="2" charset="0"/>
              </a:rPr>
              <a:t>Weeky</a:t>
            </a:r>
            <a:r>
              <a:rPr lang="fr-FR" sz="2400" b="1" dirty="0">
                <a:solidFill>
                  <a:srgbClr val="FF6600"/>
                </a:solidFill>
                <a:latin typeface="Elior Light" panose="02000503020000020004" pitchFamily="2" charset="0"/>
              </a:rPr>
              <a:t> </a:t>
            </a:r>
            <a:r>
              <a:rPr lang="fr-FR" sz="2400" b="1" dirty="0" err="1" smtClean="0">
                <a:solidFill>
                  <a:srgbClr val="FF6600"/>
                </a:solidFill>
                <a:latin typeface="Elior Light" panose="02000503020000020004" pitchFamily="2" charset="0"/>
              </a:rPr>
              <a:t>Connect</a:t>
            </a:r>
            <a:r>
              <a:rPr lang="fr-FR" sz="2400" b="1" dirty="0" smtClean="0">
                <a:solidFill>
                  <a:srgbClr val="FF6600"/>
                </a:solidFill>
                <a:latin typeface="Elior Light" panose="02000503020000020004" pitchFamily="2" charset="0"/>
              </a:rPr>
              <a:t> </a:t>
            </a:r>
            <a:r>
              <a:rPr lang="fr-FR" sz="2400" dirty="0">
                <a:latin typeface="Elior Light" panose="02000503020000020004" pitchFamily="2" charset="0"/>
              </a:rPr>
              <a:t>via votre </a:t>
            </a:r>
            <a:r>
              <a:rPr lang="fr-FR" sz="2400" dirty="0" smtClean="0">
                <a:latin typeface="Elior Light" panose="02000503020000020004" pitchFamily="2" charset="0"/>
              </a:rPr>
              <a:t>badge restaurant. </a:t>
            </a:r>
            <a:endParaRPr lang="fr-FR" sz="2400" dirty="0">
              <a:latin typeface="Elior Light" panose="0200050302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latin typeface="Elior Light" panose="02000503020000020004" pitchFamily="2" charset="0"/>
              </a:rPr>
              <a:t>Même si ce </a:t>
            </a:r>
            <a:r>
              <a:rPr lang="fr-FR" sz="2400" dirty="0">
                <a:latin typeface="Elior Light" panose="02000503020000020004" pitchFamily="2" charset="0"/>
              </a:rPr>
              <a:t>badge donne accès au self et à la </a:t>
            </a:r>
            <a:r>
              <a:rPr lang="fr-FR" sz="2400" dirty="0" smtClean="0">
                <a:latin typeface="Elior Light" panose="02000503020000020004" pitchFamily="2" charset="0"/>
              </a:rPr>
              <a:t>cafétéria, </a:t>
            </a:r>
            <a:r>
              <a:rPr lang="fr-FR" sz="2500" b="1" dirty="0">
                <a:solidFill>
                  <a:srgbClr val="FF6600"/>
                </a:solidFill>
                <a:latin typeface="Elior Light" panose="02000503020000020004" pitchFamily="2" charset="0"/>
              </a:rPr>
              <a:t>les 2 </a:t>
            </a:r>
            <a:r>
              <a:rPr lang="fr-FR" sz="2500" b="1" dirty="0">
                <a:solidFill>
                  <a:srgbClr val="FF6600"/>
                </a:solidFill>
                <a:latin typeface="Elior Light" panose="02000503020000020004" pitchFamily="2" charset="0"/>
              </a:rPr>
              <a:t>comptes </a:t>
            </a:r>
            <a:r>
              <a:rPr lang="fr-FR" sz="2500" b="1" dirty="0">
                <a:solidFill>
                  <a:srgbClr val="FF6600"/>
                </a:solidFill>
                <a:latin typeface="Elior Light" panose="02000503020000020004" pitchFamily="2" charset="0"/>
              </a:rPr>
              <a:t>fonctionnement différemment</a:t>
            </a:r>
            <a:r>
              <a:rPr lang="fr-FR" sz="2400" dirty="0" smtClean="0">
                <a:latin typeface="Elior Light" panose="02000503020000020004" pitchFamily="2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latin typeface="Elior Light" panose="02000503020000020004" pitchFamily="2" charset="0"/>
              </a:rPr>
              <a:t>Pour consommer en ligne sur la cafétéria, celui-ci doit être approvisionné.</a:t>
            </a:r>
            <a:endParaRPr lang="fr-FR" sz="2400" dirty="0">
              <a:latin typeface="Elior Light" panose="0200050302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2400" dirty="0" smtClean="0">
                <a:latin typeface="Elior Light" panose="02000503020000020004" pitchFamily="2" charset="0"/>
              </a:rPr>
              <a:t>Voici comment procéder : </a:t>
            </a:r>
            <a:endParaRPr lang="fr-FR" sz="2400" dirty="0" smtClean="0">
              <a:latin typeface="Elior Light" panose="02000503020000020004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2400" b="1" u="sng" dirty="0" smtClean="0">
                <a:latin typeface="Elior Light" panose="02000503020000020004" pitchFamily="2" charset="0"/>
              </a:rPr>
              <a:t>&gt;  </a:t>
            </a:r>
            <a:r>
              <a:rPr lang="fr-FR" sz="2200" b="1" u="sng" dirty="0" smtClean="0">
                <a:latin typeface="Elior Medium" panose="02000503020000020004" pitchFamily="2" charset="0"/>
              </a:rPr>
              <a:t>Un espace de rechargement </a:t>
            </a:r>
            <a:r>
              <a:rPr lang="fr-FR" sz="2200" dirty="0" smtClean="0">
                <a:latin typeface="Elior Medium" panose="02000503020000020004" pitchFamily="2" charset="0"/>
              </a:rPr>
              <a:t>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Vous pourrez y accéder avec les identifiants fournis par votre établissement </a:t>
            </a:r>
            <a:r>
              <a:rPr lang="fr-FR" sz="2000" b="1" dirty="0" smtClean="0">
                <a:solidFill>
                  <a:srgbClr val="FF6600"/>
                </a:solidFill>
                <a:latin typeface="Elior Light" panose="02000503020000020004" pitchFamily="2" charset="0"/>
              </a:rPr>
              <a:t>à la rentrée</a:t>
            </a:r>
            <a:r>
              <a:rPr lang="fr-FR" sz="2000" b="1" dirty="0" smtClean="0">
                <a:latin typeface="Elior Light" panose="02000503020000020004" pitchFamily="2" charset="0"/>
              </a:rPr>
              <a:t>. </a:t>
            </a:r>
            <a:r>
              <a:rPr lang="fr-FR" sz="2000" dirty="0" smtClean="0">
                <a:latin typeface="Elior Light" panose="02000503020000020004" pitchFamily="2" charset="0"/>
              </a:rPr>
              <a:t>(</a:t>
            </a:r>
            <a:r>
              <a:rPr lang="fr-FR" sz="2000" dirty="0" smtClean="0">
                <a:latin typeface="Elior Light" panose="02000503020000020004" pitchFamily="2" charset="0"/>
                <a:hlinkClick r:id="rId2"/>
              </a:rPr>
              <a:t>nom.prenom@csm</a:t>
            </a:r>
            <a:r>
              <a:rPr lang="fr-FR" sz="2000" dirty="0" smtClean="0">
                <a:latin typeface="Elior Light" panose="02000503020000020004" pitchFamily="2" charset="0"/>
                <a:hlinkClick r:id="rId2"/>
              </a:rPr>
              <a:t>.fr</a:t>
            </a:r>
            <a:r>
              <a:rPr lang="fr-FR" sz="2000" dirty="0" smtClean="0">
                <a:latin typeface="Elior Light" panose="02000503020000020004" pitchFamily="2" charset="0"/>
              </a:rPr>
              <a:t> – mot commun à tous : cafet2019 ou votre date de naissance)</a:t>
            </a:r>
            <a:endParaRPr lang="fr-FR" sz="2000" dirty="0" smtClean="0">
              <a:latin typeface="Elior Light" panose="02000503020000020004" pitchFamily="2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b="1" dirty="0">
                <a:solidFill>
                  <a:srgbClr val="FF6600"/>
                </a:solidFill>
                <a:latin typeface="Elior Light" panose="02000503020000020004" pitchFamily="2" charset="0"/>
              </a:rPr>
              <a:t>Vous devez personnaliser ces identifiants à la première connexion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Dans </a:t>
            </a:r>
            <a:r>
              <a:rPr lang="fr-FR" sz="2000" dirty="0" smtClean="0">
                <a:latin typeface="Elior Light" panose="02000503020000020004" pitchFamily="2" charset="0"/>
              </a:rPr>
              <a:t>cet </a:t>
            </a:r>
            <a:r>
              <a:rPr lang="fr-FR" sz="2000" dirty="0" smtClean="0">
                <a:latin typeface="Elior Light" panose="02000503020000020004" pitchFamily="2" charset="0"/>
              </a:rPr>
              <a:t>espace, vous pourrez recharger un </a:t>
            </a:r>
            <a:r>
              <a:rPr lang="fr-FR" sz="2000" u="sng" dirty="0" smtClean="0">
                <a:latin typeface="Elior Medium" panose="02000503020000020004" pitchFamily="2" charset="0"/>
              </a:rPr>
              <a:t>porte-monnaie en ligne</a:t>
            </a:r>
            <a:r>
              <a:rPr lang="fr-FR" sz="2000" dirty="0" smtClean="0">
                <a:latin typeface="Elior Light" panose="02000503020000020004" pitchFamily="2" charset="0"/>
              </a:rPr>
              <a:t>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Ce porte-monnaie en ligne </a:t>
            </a:r>
            <a:r>
              <a:rPr lang="fr-FR" sz="2000" u="sng" dirty="0" smtClean="0">
                <a:latin typeface="Elior Light" panose="02000503020000020004" pitchFamily="2" charset="0"/>
              </a:rPr>
              <a:t>est directement connecté à votre badge</a:t>
            </a:r>
            <a:r>
              <a:rPr lang="fr-FR" sz="2000" dirty="0" smtClean="0">
                <a:latin typeface="Elior Light" panose="02000503020000020004" pitchFamily="2" charset="0"/>
              </a:rPr>
              <a:t> !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Une fois rechargé, il vous permettra donc de </a:t>
            </a:r>
            <a:r>
              <a:rPr lang="fr-FR" sz="2000" u="sng" dirty="0" smtClean="0">
                <a:latin typeface="Elior Light" panose="02000503020000020004" pitchFamily="2" charset="0"/>
              </a:rPr>
              <a:t>payer avec votre badge à chaque passage en caisse</a:t>
            </a:r>
            <a:r>
              <a:rPr lang="fr-FR" sz="2000" dirty="0" smtClean="0">
                <a:latin typeface="Elior Light" panose="02000503020000020004" pitchFamily="2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sz="2400" b="1" u="sng" dirty="0" smtClean="0">
                <a:latin typeface="Elior Light" panose="02000503020000020004" pitchFamily="2" charset="0"/>
              </a:rPr>
              <a:t>&gt;  </a:t>
            </a:r>
            <a:r>
              <a:rPr lang="fr-FR" sz="2200" b="1" u="sng" dirty="0" smtClean="0">
                <a:latin typeface="Elior Medium" panose="02000503020000020004" pitchFamily="2" charset="0"/>
              </a:rPr>
              <a:t>Un service de précommande du déjeuner en ligne </a:t>
            </a:r>
            <a:r>
              <a:rPr lang="fr-FR" sz="2200" dirty="0" smtClean="0">
                <a:latin typeface="Elior Medium" panose="02000503020000020004" pitchFamily="2" charset="0"/>
              </a:rPr>
              <a:t>: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>
                <a:latin typeface="Elior Light" panose="02000503020000020004" pitchFamily="2" charset="0"/>
              </a:rPr>
              <a:t>Tous les jours </a:t>
            </a:r>
            <a:r>
              <a:rPr lang="fr-FR" sz="2000" dirty="0" smtClean="0">
                <a:latin typeface="Elior Light" panose="02000503020000020004" pitchFamily="2" charset="0"/>
              </a:rPr>
              <a:t>entre 6h et 10h30, </a:t>
            </a:r>
            <a:r>
              <a:rPr lang="fr-FR" sz="2000" dirty="0">
                <a:latin typeface="Elior Light" panose="02000503020000020004" pitchFamily="2" charset="0"/>
              </a:rPr>
              <a:t>rendez-vous sur </a:t>
            </a:r>
            <a:r>
              <a:rPr lang="fr-FR" sz="2000" dirty="0" smtClean="0">
                <a:latin typeface="Elior Light" panose="02000503020000020004" pitchFamily="2" charset="0"/>
              </a:rPr>
              <a:t>le site ou sur </a:t>
            </a:r>
            <a:r>
              <a:rPr lang="fr-FR" sz="2000" dirty="0">
                <a:latin typeface="Elior Light" panose="02000503020000020004" pitchFamily="2" charset="0"/>
              </a:rPr>
              <a:t>l’application, puis choisissez votre déjeuner </a:t>
            </a:r>
            <a:r>
              <a:rPr lang="fr-FR" sz="2000" dirty="0" smtClean="0">
                <a:latin typeface="Elior Light" panose="02000503020000020004" pitchFamily="2" charset="0"/>
              </a:rPr>
              <a:t>!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 La commande débitera directement votre porte-monnaie en ligne.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A l’heure du déjeuner, vous récupérez votre repas au comptoir </a:t>
            </a:r>
            <a:r>
              <a:rPr lang="fr-FR" sz="2000" u="sng" dirty="0" smtClean="0">
                <a:latin typeface="Elior Light" panose="02000503020000020004" pitchFamily="2" charset="0"/>
              </a:rPr>
              <a:t>en </a:t>
            </a:r>
            <a:r>
              <a:rPr lang="fr-FR" sz="2000" u="sng" dirty="0">
                <a:latin typeface="Elior Light" panose="02000503020000020004" pitchFamily="2" charset="0"/>
              </a:rPr>
              <a:t>évitant la file </a:t>
            </a:r>
            <a:r>
              <a:rPr lang="fr-FR" sz="2000" u="sng" dirty="0" smtClean="0">
                <a:latin typeface="Elior Light" panose="02000503020000020004" pitchFamily="2" charset="0"/>
              </a:rPr>
              <a:t>d’attente et le passage en caisse</a:t>
            </a:r>
            <a:r>
              <a:rPr lang="fr-FR" sz="2000" dirty="0" smtClean="0">
                <a:latin typeface="Elior Light" panose="02000503020000020004" pitchFamily="2" charset="0"/>
              </a:rPr>
              <a:t>. </a:t>
            </a:r>
            <a:endParaRPr lang="fr-FR" sz="2000" dirty="0">
              <a:latin typeface="Elior Light" panose="02000503020000020004" pitchFamily="2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endParaRPr lang="fr-FR" sz="2400" dirty="0">
              <a:latin typeface="Elior Light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push dir="u"/>
      </p:transition>
    </mc:Choice>
    <mc:Fallback xmlns="">
      <p:transition spd="slow" advClick="0" advTm="30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290" y="365125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Elior Medium" panose="02000503020000020004" pitchFamily="2" charset="0"/>
              </a:rPr>
              <a:t>COMMENT CA MARCHE ? </a:t>
            </a:r>
            <a:br>
              <a:rPr lang="fr-FR" dirty="0" smtClean="0">
                <a:latin typeface="Elior Medium" panose="02000503020000020004" pitchFamily="2" charset="0"/>
              </a:rPr>
            </a:br>
            <a:r>
              <a:rPr lang="fr-FR" dirty="0" smtClean="0">
                <a:solidFill>
                  <a:srgbClr val="FF6600"/>
                </a:solidFill>
                <a:latin typeface="Elior Medium" panose="02000503020000020004" pitchFamily="2" charset="0"/>
              </a:rPr>
              <a:t>- </a:t>
            </a:r>
            <a:r>
              <a:rPr lang="fr-FR" sz="3600" dirty="0" smtClean="0">
                <a:solidFill>
                  <a:srgbClr val="FF6600"/>
                </a:solidFill>
                <a:latin typeface="Elior Medium" panose="02000503020000020004" pitchFamily="2" charset="0"/>
              </a:rPr>
              <a:t>Accéder au service</a:t>
            </a:r>
            <a:endParaRPr lang="fr-FR" sz="3600" dirty="0">
              <a:solidFill>
                <a:srgbClr val="FF6600"/>
              </a:solidFill>
              <a:latin typeface="Elior Medium" panose="0200050302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2290" y="19757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Elior Light" panose="02000503020000020004" pitchFamily="2" charset="0"/>
              </a:rPr>
              <a:t>1. Rendez-vous sur </a:t>
            </a:r>
            <a:r>
              <a:rPr lang="fr-FR" dirty="0" smtClean="0">
                <a:latin typeface="Elior Light" panose="02000503020000020004" pitchFamily="2" charset="0"/>
                <a:hlinkClick r:id="rId4"/>
              </a:rPr>
              <a:t>www.weekyconnect.com</a:t>
            </a:r>
            <a:r>
              <a:rPr lang="fr-FR" dirty="0" smtClean="0">
                <a:latin typeface="Elior Light" panose="02000503020000020004" pitchFamily="2" charset="0"/>
              </a:rPr>
              <a:t> </a:t>
            </a:r>
          </a:p>
          <a:p>
            <a:pPr marL="0" indent="0">
              <a:buNone/>
            </a:pPr>
            <a:r>
              <a:rPr lang="fr-FR" i="1" dirty="0" smtClean="0">
                <a:latin typeface="Elior Light" panose="02000503020000020004" pitchFamily="2" charset="0"/>
              </a:rPr>
              <a:t>Ou</a:t>
            </a:r>
            <a:r>
              <a:rPr lang="fr-FR" dirty="0" smtClean="0">
                <a:latin typeface="Elior Light" panose="02000503020000020004" pitchFamily="2" charset="0"/>
              </a:rPr>
              <a:t>  téléchargez l’application </a:t>
            </a:r>
            <a:r>
              <a:rPr lang="fr-FR" dirty="0" err="1" smtClean="0">
                <a:latin typeface="Elior Light" panose="02000503020000020004" pitchFamily="2" charset="0"/>
              </a:rPr>
              <a:t>Weeky</a:t>
            </a:r>
            <a:r>
              <a:rPr lang="fr-FR" dirty="0" smtClean="0">
                <a:latin typeface="Elior Light" panose="02000503020000020004" pitchFamily="2" charset="0"/>
              </a:rPr>
              <a:t> </a:t>
            </a:r>
            <a:r>
              <a:rPr lang="fr-FR" dirty="0" err="1" smtClean="0">
                <a:latin typeface="Elior Light" panose="02000503020000020004" pitchFamily="2" charset="0"/>
              </a:rPr>
              <a:t>Connect</a:t>
            </a:r>
            <a:endParaRPr lang="fr-FR" dirty="0" smtClean="0">
              <a:latin typeface="Elior Light" panose="02000503020000020004" pitchFamily="2" charset="0"/>
            </a:endParaRPr>
          </a:p>
          <a:p>
            <a:pPr marL="0" indent="0">
              <a:buNone/>
            </a:pPr>
            <a:r>
              <a:rPr lang="fr-FR" dirty="0" smtClean="0">
                <a:latin typeface="Elior Light" panose="02000503020000020004" pitchFamily="2" charset="0"/>
              </a:rPr>
              <a:t>2. Saisissez le nom de votre ville</a:t>
            </a:r>
          </a:p>
          <a:p>
            <a:pPr marL="0" indent="0">
              <a:buNone/>
            </a:pPr>
            <a:r>
              <a:rPr lang="fr-FR" dirty="0" smtClean="0">
                <a:latin typeface="Elior Light" panose="02000503020000020004" pitchFamily="2" charset="0"/>
              </a:rPr>
              <a:t>3. Puis choisissez la cafétéria de votre établissement </a:t>
            </a:r>
          </a:p>
          <a:p>
            <a:pPr marL="0" indent="0">
              <a:buNone/>
            </a:pPr>
            <a:r>
              <a:rPr lang="fr-FR" dirty="0" smtClean="0">
                <a:latin typeface="Elior Light" panose="02000503020000020004" pitchFamily="2" charset="0"/>
              </a:rPr>
              <a:t>4. Cliquez sur ‘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C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ommander</a:t>
            </a:r>
            <a:r>
              <a:rPr lang="fr-FR" dirty="0" smtClean="0">
                <a:latin typeface="Elior Light" panose="02000503020000020004" pitchFamily="2" charset="0"/>
              </a:rPr>
              <a:t>’ !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video-15587088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68370" y="807545"/>
            <a:ext cx="2917250" cy="51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19836"/>
      </p:ext>
    </p:extLst>
  </p:cSld>
  <p:clrMapOvr>
    <a:masterClrMapping/>
  </p:clrMapOvr>
  <p:transition spd="slow" advTm="2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4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290" y="365125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Elior Medium" panose="02000503020000020004" pitchFamily="2" charset="0"/>
              </a:rPr>
              <a:t>COMMENT CA MARCHE ? </a:t>
            </a:r>
            <a:br>
              <a:rPr lang="fr-FR" dirty="0" smtClean="0">
                <a:latin typeface="Elior Medium" panose="02000503020000020004" pitchFamily="2" charset="0"/>
              </a:rPr>
            </a:br>
            <a:r>
              <a:rPr lang="fr-FR" dirty="0" smtClean="0">
                <a:solidFill>
                  <a:srgbClr val="FF6600"/>
                </a:solidFill>
                <a:latin typeface="Elior Medium" panose="02000503020000020004" pitchFamily="2" charset="0"/>
              </a:rPr>
              <a:t>- </a:t>
            </a:r>
            <a:r>
              <a:rPr lang="fr-FR" sz="3600" dirty="0" smtClean="0">
                <a:solidFill>
                  <a:srgbClr val="FF6600"/>
                </a:solidFill>
                <a:latin typeface="Elior Medium" panose="02000503020000020004" pitchFamily="2" charset="0"/>
              </a:rPr>
              <a:t>Recharger mon porte-monnaie</a:t>
            </a:r>
            <a:endParaRPr lang="fr-FR" dirty="0">
              <a:solidFill>
                <a:srgbClr val="FF6600"/>
              </a:solidFill>
              <a:latin typeface="Elior Medium" panose="0200050302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031" y="2151514"/>
            <a:ext cx="6426535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sz="2000" dirty="0" smtClean="0">
                <a:latin typeface="Elior Light" panose="02000503020000020004" pitchFamily="2" charset="0"/>
              </a:rPr>
              <a:t>Menu </a:t>
            </a:r>
            <a:r>
              <a:rPr lang="fr-FR" sz="1600" dirty="0" smtClean="0">
                <a:latin typeface="Elior Light" panose="02000503020000020004" pitchFamily="2" charset="0"/>
              </a:rPr>
              <a:t>(en haut à gauche) </a:t>
            </a:r>
            <a:r>
              <a:rPr lang="fr-FR" sz="2000" dirty="0" smtClean="0">
                <a:latin typeface="Elior Light" panose="02000503020000020004" pitchFamily="2" charset="0"/>
              </a:rPr>
              <a:t>&gt; ‘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Connexion</a:t>
            </a:r>
            <a:r>
              <a:rPr lang="fr-FR" sz="2000" dirty="0" smtClean="0">
                <a:latin typeface="Elior Light" panose="02000503020000020004" pitchFamily="2" charset="0"/>
              </a:rPr>
              <a:t>’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Elior Light" panose="02000503020000020004" pitchFamily="2" charset="0"/>
              </a:rPr>
              <a:t>Saisissez </a:t>
            </a:r>
            <a:r>
              <a:rPr lang="fr-FR" sz="2000" dirty="0" smtClean="0">
                <a:latin typeface="Elior Light" panose="02000503020000020004" pitchFamily="2" charset="0"/>
              </a:rPr>
              <a:t>vos </a:t>
            </a:r>
            <a:r>
              <a:rPr lang="fr-FR" sz="2000" dirty="0" smtClean="0">
                <a:latin typeface="Elior Light" panose="02000503020000020004" pitchFamily="2" charset="0"/>
              </a:rPr>
              <a:t>identifiants </a:t>
            </a:r>
            <a:r>
              <a:rPr lang="fr-FR" sz="2000" dirty="0" smtClean="0">
                <a:latin typeface="Elior Light" panose="02000503020000020004" pitchFamily="2" charset="0"/>
              </a:rPr>
              <a:t>&gt; </a:t>
            </a:r>
            <a:r>
              <a:rPr lang="fr-FR" sz="2000" dirty="0" smtClean="0">
                <a:latin typeface="Elior Light" panose="02000503020000020004" pitchFamily="2" charset="0"/>
              </a:rPr>
              <a:t>‘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Connexion</a:t>
            </a:r>
            <a:r>
              <a:rPr lang="fr-FR" sz="2000" dirty="0" smtClean="0">
                <a:latin typeface="Elior Light" panose="02000503020000020004" pitchFamily="2" charset="0"/>
              </a:rPr>
              <a:t>’</a:t>
            </a:r>
          </a:p>
          <a:p>
            <a:pPr marL="514350" indent="-514350">
              <a:buAutoNum type="arabicPeriod"/>
            </a:pPr>
            <a:r>
              <a:rPr lang="fr-FR" sz="2000" dirty="0">
                <a:latin typeface="Elior Light" panose="02000503020000020004" pitchFamily="2" charset="0"/>
              </a:rPr>
              <a:t>M</a:t>
            </a:r>
            <a:r>
              <a:rPr lang="fr-FR" sz="2000" dirty="0" smtClean="0">
                <a:latin typeface="Elior Light" panose="02000503020000020004" pitchFamily="2" charset="0"/>
              </a:rPr>
              <a:t>enu &gt; ‘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Mes moyens de paiement</a:t>
            </a:r>
            <a:r>
              <a:rPr lang="fr-FR" sz="2000" dirty="0" smtClean="0">
                <a:latin typeface="Elior Light" panose="02000503020000020004" pitchFamily="2" charset="0"/>
              </a:rPr>
              <a:t>’ &gt; ‘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Recharger</a:t>
            </a:r>
            <a:r>
              <a:rPr lang="fr-FR" sz="2000" dirty="0" smtClean="0">
                <a:latin typeface="Elior Light" panose="02000503020000020004" pitchFamily="2" charset="0"/>
              </a:rPr>
              <a:t>’ 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Elior Light" panose="02000503020000020004" pitchFamily="2" charset="0"/>
              </a:rPr>
              <a:t>Saisir les informations demandées puis valider </a:t>
            </a:r>
          </a:p>
          <a:p>
            <a:pPr marL="0" indent="0"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         Votre compte est rechargé instantanément !</a:t>
            </a:r>
          </a:p>
          <a:p>
            <a:pPr marL="514350" indent="-514350">
              <a:buAutoNum type="arabicPeriod"/>
            </a:pPr>
            <a:endParaRPr lang="fr-FR" sz="2400" dirty="0">
              <a:latin typeface="Elior Light" panose="02000503020000020004" pitchFamily="2" charset="0"/>
            </a:endParaRPr>
          </a:p>
          <a:p>
            <a:pPr marL="0" indent="0" algn="ctr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Votre solde en cours et vos historiques seront consultables </a:t>
            </a:r>
          </a:p>
          <a:p>
            <a:pPr marL="0" indent="0" algn="ctr">
              <a:buNone/>
            </a:pPr>
            <a:r>
              <a:rPr lang="fr-FR" sz="1800" dirty="0" smtClean="0">
                <a:solidFill>
                  <a:schemeClr val="bg1">
                    <a:lumMod val="50000"/>
                  </a:schemeClr>
                </a:solidFill>
                <a:latin typeface="Elior Light" panose="02000503020000020004" pitchFamily="2" charset="0"/>
              </a:rPr>
              <a:t>dans ce même onglet !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Elior Light" panose="02000503020000020004" pitchFamily="2" charset="0"/>
            </a:endParaRPr>
          </a:p>
        </p:txBody>
      </p:sp>
      <p:pic>
        <p:nvPicPr>
          <p:cNvPr id="5" name="video-155870925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6392" y="1797791"/>
            <a:ext cx="2546134" cy="4498692"/>
          </a:xfrm>
          <a:prstGeom prst="rect">
            <a:avLst/>
          </a:prstGeom>
        </p:spPr>
      </p:pic>
      <p:pic>
        <p:nvPicPr>
          <p:cNvPr id="6" name="video-155870950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6472" y="1788550"/>
            <a:ext cx="2535712" cy="45079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12558" y="2524089"/>
            <a:ext cx="11906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déroulant</a:t>
            </a:r>
            <a:endParaRPr lang="fr-FR" sz="11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èche courbée vers le haut 7"/>
          <p:cNvSpPr/>
          <p:nvPr/>
        </p:nvSpPr>
        <p:spPr>
          <a:xfrm>
            <a:off x="6334125" y="2720297"/>
            <a:ext cx="485775" cy="13080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42430"/>
      </p:ext>
    </p:extLst>
  </p:cSld>
  <p:clrMapOvr>
    <a:masterClrMapping/>
  </p:clrMapOvr>
  <p:transition spd="slow" advClick="0" advTm="3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8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290" y="365125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Elior Medium" panose="02000503020000020004" pitchFamily="2" charset="0"/>
              </a:rPr>
              <a:t>COMMENT CA MARCHE ? </a:t>
            </a:r>
            <a:br>
              <a:rPr lang="fr-FR" dirty="0" smtClean="0">
                <a:latin typeface="Elior Medium" panose="02000503020000020004" pitchFamily="2" charset="0"/>
              </a:rPr>
            </a:br>
            <a:r>
              <a:rPr lang="fr-FR" dirty="0" smtClean="0">
                <a:solidFill>
                  <a:srgbClr val="FF6600"/>
                </a:solidFill>
                <a:latin typeface="Elior Medium" panose="02000503020000020004" pitchFamily="2" charset="0"/>
              </a:rPr>
              <a:t>- Commander en ligne</a:t>
            </a:r>
            <a:endParaRPr lang="fr-FR" dirty="0">
              <a:solidFill>
                <a:srgbClr val="FF6600"/>
              </a:solidFill>
              <a:latin typeface="Elior Medium" panose="0200050302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644" y="1975759"/>
            <a:ext cx="79048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Une fois connecté au service : vous avez accès à l’offre alimentaire du jour !</a:t>
            </a:r>
          </a:p>
          <a:p>
            <a:pPr marL="0" indent="0">
              <a:buNone/>
            </a:pPr>
            <a:endParaRPr lang="fr-FR" sz="2000" dirty="0" smtClean="0">
              <a:latin typeface="Elior Light" panose="02000503020000020004" pitchFamily="2" charset="0"/>
            </a:endParaRPr>
          </a:p>
          <a:p>
            <a:pPr marL="457200" indent="-457200">
              <a:buAutoNum type="arabicPeriod"/>
            </a:pPr>
            <a:r>
              <a:rPr lang="fr-FR" sz="2000" dirty="0" smtClean="0">
                <a:latin typeface="Elior Light" panose="02000503020000020004" pitchFamily="2" charset="0"/>
              </a:rPr>
              <a:t>Avant 10h30, choisissez les produits qui vous plaisent et ajoutez-les à votre panier ! </a:t>
            </a:r>
          </a:p>
          <a:p>
            <a:pPr marL="0" indent="0"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2.    Validez votre commande</a:t>
            </a:r>
          </a:p>
          <a:p>
            <a:pPr marL="0" indent="0"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3.    Votre déjeuner est réservé ! </a:t>
            </a:r>
            <a:endParaRPr lang="fr-FR" sz="2000" dirty="0">
              <a:latin typeface="Elior Light" panose="02000503020000020004" pitchFamily="2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Elior Light" panose="02000503020000020004" pitchFamily="2" charset="0"/>
              </a:rPr>
              <a:t>4.    Venez le récupérer à midi, </a:t>
            </a:r>
            <a:r>
              <a:rPr lang="fr-FR" sz="2000" b="1" dirty="0" smtClean="0">
                <a:latin typeface="Elior Light" panose="02000503020000020004" pitchFamily="2" charset="0"/>
              </a:rPr>
              <a:t>en évitant la file d’attente </a:t>
            </a:r>
            <a:r>
              <a:rPr lang="fr-FR" sz="2000" dirty="0" smtClean="0">
                <a:latin typeface="Elior Light" panose="02000503020000020004" pitchFamily="2" charset="0"/>
              </a:rPr>
              <a:t>!</a:t>
            </a:r>
            <a:endParaRPr lang="fr-FR" sz="2000" dirty="0"/>
          </a:p>
        </p:txBody>
      </p:sp>
      <p:pic>
        <p:nvPicPr>
          <p:cNvPr id="4" name="video-155791564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2287" y="790618"/>
            <a:ext cx="3035248" cy="53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35283"/>
      </p:ext>
    </p:extLst>
  </p:cSld>
  <p:clrMapOvr>
    <a:masterClrMapping/>
  </p:clrMapOvr>
  <p:transition spd="slow" advClick="0" advTm="2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1F5C030-EC95-4883-8F33-5F3BFCA4FDBD}" type="slidenum">
              <a:rPr lang="fr-FR" sz="1100" smtClean="0"/>
              <a:pPr algn="ctr"/>
              <a:t>6</a:t>
            </a:fld>
            <a:endParaRPr lang="fr-FR" sz="1100" dirty="0"/>
          </a:p>
        </p:txBody>
      </p:sp>
      <p:sp>
        <p:nvSpPr>
          <p:cNvPr id="8" name="Espace réservé du pied de page 11"/>
          <p:cNvSpPr>
            <a:spLocks noGrp="1"/>
          </p:cNvSpPr>
          <p:nvPr>
            <p:ph type="ftr" sz="quarter" idx="4294967295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r>
              <a:rPr lang="fr-FR" sz="1100" dirty="0" smtClean="0"/>
              <a:t>ELIOR RESTAURATION ENSEIGNEMENT</a:t>
            </a:r>
            <a:endParaRPr lang="fr-FR" sz="11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4450" y="0"/>
            <a:ext cx="14497050" cy="71851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838700" y="2576887"/>
            <a:ext cx="2514600" cy="1015663"/>
          </a:xfrm>
          <a:prstGeom prst="rect">
            <a:avLst/>
          </a:prstGeom>
          <a:solidFill>
            <a:srgbClr val="F0F0F1"/>
          </a:solidFill>
        </p:spPr>
        <p:txBody>
          <a:bodyPr wrap="square" rtlCol="0">
            <a:spAutoFit/>
          </a:bodyPr>
          <a:lstStyle/>
          <a:p>
            <a:r>
              <a:rPr lang="fr-FR" sz="6000" dirty="0" smtClean="0">
                <a:latin typeface="Elior Light" panose="02000503020000020004" pitchFamily="2" charset="0"/>
              </a:rPr>
              <a:t>MERCI</a:t>
            </a:r>
            <a:endParaRPr lang="fr-FR" sz="6000" dirty="0">
              <a:latin typeface="Elior Light" panose="02000503020000020004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229100" y="3647185"/>
            <a:ext cx="3383280" cy="338554"/>
          </a:xfrm>
          <a:prstGeom prst="rect">
            <a:avLst/>
          </a:prstGeom>
          <a:solidFill>
            <a:srgbClr val="E5631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</a:rPr>
              <a:t>A bientôt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</TotalTime>
  <Words>354</Words>
  <Application>Microsoft Office PowerPoint</Application>
  <PresentationFormat>Grand écran</PresentationFormat>
  <Paragraphs>45</Paragraphs>
  <Slides>6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Elior</vt:lpstr>
      <vt:lpstr>Elior Light</vt:lpstr>
      <vt:lpstr>Elior Medium</vt:lpstr>
      <vt:lpstr>Thème Office</vt:lpstr>
      <vt:lpstr>Présentation PowerPoint</vt:lpstr>
      <vt:lpstr>Fonctionnement à la cafétéria </vt:lpstr>
      <vt:lpstr>COMMENT CA MARCHE ?  - Accéder au service</vt:lpstr>
      <vt:lpstr>COMMENT CA MARCHE ?  - Recharger mon porte-monnaie</vt:lpstr>
      <vt:lpstr>COMMENT CA MARCHE ?  - Commander en ligne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GAMON Célia</dc:creator>
  <cp:lastModifiedBy>RICHARD Caroline</cp:lastModifiedBy>
  <cp:revision>25</cp:revision>
  <cp:lastPrinted>2019-08-23T09:28:51Z</cp:lastPrinted>
  <dcterms:created xsi:type="dcterms:W3CDTF">2019-05-24T14:28:02Z</dcterms:created>
  <dcterms:modified xsi:type="dcterms:W3CDTF">2019-08-23T12:10:47Z</dcterms:modified>
</cp:coreProperties>
</file>